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68" r:id="rId5"/>
    <p:sldId id="269" r:id="rId6"/>
    <p:sldId id="272" r:id="rId7"/>
    <p:sldId id="270" r:id="rId8"/>
    <p:sldId id="271" r:id="rId9"/>
    <p:sldId id="27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2.gif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5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0101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4017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2231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7755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260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072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850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398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10/10/2021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070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www.ufabc.edu.br/ensino/docentes/claudia-celeste-celestino-de-paula-santos" TargetMode="External"/><Relationship Id="rId5" Type="http://schemas.openxmlformats.org/officeDocument/2006/relationships/image" Target="../media/image2.gif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0AF38-26DF-48B3-952C-4A9091D686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967" y="516068"/>
            <a:ext cx="6447038" cy="3686015"/>
          </a:xfrm>
        </p:spPr>
        <p:txBody>
          <a:bodyPr>
            <a:normAutofit/>
          </a:bodyPr>
          <a:lstStyle/>
          <a:p>
            <a:pPr algn="ctr"/>
            <a:r>
              <a:rPr lang="en-US" sz="7800" b="1" dirty="0" err="1"/>
              <a:t>Atividade</a:t>
            </a:r>
            <a:r>
              <a:rPr lang="en-US" sz="7800" b="1" dirty="0"/>
              <a:t> 1 - </a:t>
            </a:r>
            <a:r>
              <a:rPr lang="en-US" sz="7800" b="1" dirty="0" err="1"/>
              <a:t>Anomalias</a:t>
            </a:r>
            <a:endParaRPr lang="en-US" sz="78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FC2D8F-56D2-4ADF-B439-0E09E7C378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884" y="4718148"/>
            <a:ext cx="6558121" cy="1021498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</a:t>
            </a:r>
            <a:r>
              <a:rPr lang="en-US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ucas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m</a:t>
            </a:r>
            <a:r>
              <a:rPr lang="en-US" cap="none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oura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A</a:t>
            </a:r>
            <a:r>
              <a:rPr lang="en-US" cap="none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lmeida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ra:11201811415</a:t>
            </a:r>
            <a:endParaRPr lang="en-US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44179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Orbit Wallpapers - Top Free Orbit Backgrounds - WallpaperAccess">
            <a:extLst>
              <a:ext uri="{FF2B5EF4-FFF2-40B4-BE49-F238E27FC236}">
                <a16:creationId xmlns:a16="http://schemas.microsoft.com/office/drawing/2014/main" id="{63409A87-2744-4AC7-B509-B3A52AF1AF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004" r="50788"/>
          <a:stretch/>
        </p:blipFill>
        <p:spPr bwMode="auto">
          <a:xfrm>
            <a:off x="6902246" y="-1"/>
            <a:ext cx="5289754" cy="6858000"/>
          </a:xfrm>
          <a:prstGeom prst="rect">
            <a:avLst/>
          </a:prstGeom>
          <a:ln>
            <a:noFill/>
          </a:ln>
          <a:effectLst>
            <a:outerShdw blurRad="482600" dist="38100" dir="8100000" algn="tr" rotWithShape="0">
              <a:prstClr val="black">
                <a:alpha val="48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ubtitle 2">
            <a:extLst>
              <a:ext uri="{FF2B5EF4-FFF2-40B4-BE49-F238E27FC236}">
                <a16:creationId xmlns:a16="http://schemas.microsoft.com/office/drawing/2014/main" id="{42664710-C59A-4BEC-98E8-002EA2889A6C}"/>
              </a:ext>
            </a:extLst>
          </p:cNvPr>
          <p:cNvSpPr txBox="1">
            <a:spLocks/>
          </p:cNvSpPr>
          <p:nvPr/>
        </p:nvSpPr>
        <p:spPr>
          <a:xfrm>
            <a:off x="402850" y="709345"/>
            <a:ext cx="6558121" cy="4851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Dinâmica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orbital</a:t>
            </a:r>
          </a:p>
        </p:txBody>
      </p:sp>
      <p:pic>
        <p:nvPicPr>
          <p:cNvPr id="1028" name="Picture 4" descr="UFABC Universidade Federal do ABC Logo Vector (.AI) Free Download">
            <a:extLst>
              <a:ext uri="{FF2B5EF4-FFF2-40B4-BE49-F238E27FC236}">
                <a16:creationId xmlns:a16="http://schemas.microsoft.com/office/drawing/2014/main" id="{4DB93F74-62CC-425D-8477-FB2A3307C2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851" y="296846"/>
            <a:ext cx="1310108" cy="13101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251EE19E-E1CE-4482-8825-60E3E89BC368}"/>
              </a:ext>
            </a:extLst>
          </p:cNvPr>
          <p:cNvSpPr txBox="1">
            <a:spLocks/>
          </p:cNvSpPr>
          <p:nvPr/>
        </p:nvSpPr>
        <p:spPr>
          <a:xfrm>
            <a:off x="83145" y="6210225"/>
            <a:ext cx="6558121" cy="485109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None/>
              <a:defRPr sz="2400" kern="1200" cap="all" spc="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None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 err="1"/>
              <a:t>P</a:t>
            </a:r>
            <a:r>
              <a:rPr lang="en-US" b="1" cap="none" dirty="0" err="1"/>
              <a:t>rofa</a:t>
            </a:r>
            <a:r>
              <a:rPr lang="en-US" b="1" dirty="0"/>
              <a:t>. </a:t>
            </a:r>
            <a:r>
              <a:rPr lang="en-US" b="1" dirty="0" err="1"/>
              <a:t>d</a:t>
            </a:r>
            <a:r>
              <a:rPr lang="en-US" b="1" cap="none" dirty="0" err="1"/>
              <a:t>ra</a:t>
            </a:r>
            <a:r>
              <a:rPr lang="en-US" b="1" dirty="0"/>
              <a:t>. </a:t>
            </a:r>
            <a:r>
              <a:rPr lang="en-US" b="1" i="0" dirty="0">
                <a:effectLst/>
                <a:latin typeface="arial" panose="020B0604020202020204" pitchFamily="34" charset="0"/>
              </a:rPr>
              <a:t>C</a:t>
            </a:r>
            <a:r>
              <a:rPr lang="en-US" b="1" i="0" cap="none" dirty="0">
                <a:effectLst/>
                <a:latin typeface="arial" panose="020B0604020202020204" pitchFamily="34" charset="0"/>
              </a:rPr>
              <a:t>laudia</a:t>
            </a:r>
            <a:r>
              <a:rPr lang="en-US" b="1" i="0" dirty="0">
                <a:effectLst/>
                <a:latin typeface="arial" panose="020B0604020202020204" pitchFamily="34" charset="0"/>
              </a:rPr>
              <a:t> C</a:t>
            </a:r>
            <a:r>
              <a:rPr lang="en-US" b="1" i="0" cap="none" dirty="0">
                <a:effectLst/>
                <a:latin typeface="arial" panose="020B0604020202020204" pitchFamily="34" charset="0"/>
              </a:rPr>
              <a:t>eleste</a:t>
            </a:r>
            <a:r>
              <a:rPr lang="en-US" b="1" i="0" dirty="0">
                <a:effectLst/>
                <a:latin typeface="arial" panose="020B0604020202020204" pitchFamily="34" charset="0"/>
              </a:rPr>
              <a:t> C</a:t>
            </a:r>
            <a:r>
              <a:rPr lang="en-US" b="1" i="0" cap="none" dirty="0">
                <a:effectLst/>
                <a:latin typeface="arial" panose="020B0604020202020204" pitchFamily="34" charset="0"/>
              </a:rPr>
              <a:t>elestino</a:t>
            </a:r>
            <a:r>
              <a:rPr lang="en-US" b="1" i="0" dirty="0">
                <a:effectLst/>
                <a:latin typeface="arial" panose="020B0604020202020204" pitchFamily="34" charset="0"/>
              </a:rPr>
              <a:t> </a:t>
            </a:r>
            <a:r>
              <a:rPr lang="en-US" b="1" i="0" cap="none" dirty="0">
                <a:effectLst/>
                <a:latin typeface="arial" panose="020B0604020202020204" pitchFamily="34" charset="0"/>
              </a:rPr>
              <a:t>de</a:t>
            </a:r>
            <a:r>
              <a:rPr lang="en-US" b="1" i="0" dirty="0">
                <a:effectLst/>
                <a:latin typeface="arial" panose="020B0604020202020204" pitchFamily="34" charset="0"/>
              </a:rPr>
              <a:t> P</a:t>
            </a:r>
            <a:r>
              <a:rPr lang="en-US" b="1" i="0" cap="none" dirty="0">
                <a:effectLst/>
                <a:latin typeface="arial" panose="020B0604020202020204" pitchFamily="34" charset="0"/>
              </a:rPr>
              <a:t>aula</a:t>
            </a:r>
            <a:r>
              <a:rPr lang="en-US" b="1" i="0" dirty="0">
                <a:effectLst/>
                <a:latin typeface="arial" panose="020B0604020202020204" pitchFamily="34" charset="0"/>
              </a:rPr>
              <a:t> S</a:t>
            </a:r>
            <a:r>
              <a:rPr lang="en-US" b="1" i="0" cap="none" dirty="0">
                <a:effectLst/>
                <a:latin typeface="arial" panose="020B0604020202020204" pitchFamily="34" charset="0"/>
              </a:rPr>
              <a:t>antos</a:t>
            </a:r>
            <a:endParaRPr lang="en-US" b="1" i="0" dirty="0">
              <a:effectLst/>
              <a:latin typeface="arial" panose="020B0604020202020204" pitchFamily="34" charset="0"/>
              <a:hlinkClick r:id="rId6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endParaRPr 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274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70DDF-1963-45D3-A404-2A8399F85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CELESTRAK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6F75C0-DDFD-46DD-87C5-D686021675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3467" y="3002046"/>
            <a:ext cx="8345065" cy="1867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721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E6387-3CE7-4E25-B81D-D0C608C66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ANOMALIAS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43ECEC-DD12-4DFF-AAC5-E018388836EE}"/>
              </a:ext>
            </a:extLst>
          </p:cNvPr>
          <p:cNvSpPr txBox="1"/>
          <p:nvPr/>
        </p:nvSpPr>
        <p:spPr>
          <a:xfrm>
            <a:off x="1097280" y="2505670"/>
            <a:ext cx="98211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/>
              <a:t>A </a:t>
            </a:r>
            <a:r>
              <a:rPr lang="pt-BR" b="1" dirty="0"/>
              <a:t>anomalia verdadeira </a:t>
            </a:r>
            <a:r>
              <a:rPr lang="pt-BR" dirty="0"/>
              <a:t>permite localizar o corpo celeste em órbita, enquanto que a </a:t>
            </a:r>
            <a:r>
              <a:rPr lang="pt-BR" b="1" dirty="0"/>
              <a:t>anomalia média </a:t>
            </a:r>
            <a:r>
              <a:rPr lang="pt-BR" dirty="0"/>
              <a:t>tem uma relação com o tempo. A Equação de Kepler permite converter entre as duas, através da </a:t>
            </a:r>
            <a:r>
              <a:rPr lang="pt-BR" b="1" dirty="0"/>
              <a:t>anomalia excêntrica</a:t>
            </a:r>
            <a:r>
              <a:rPr lang="pt-B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632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C5BCC-3AF3-479C-8935-456788907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STARLINK-24</a:t>
            </a:r>
          </a:p>
        </p:txBody>
      </p:sp>
      <p:pic>
        <p:nvPicPr>
          <p:cNvPr id="2050" name="Picture 2" descr="A internet via satélite da Starlink, de Elon Musk, começa a funcionar na  Inglaterra - Época Negócios | Empresa">
            <a:extLst>
              <a:ext uri="{FF2B5EF4-FFF2-40B4-BE49-F238E27FC236}">
                <a16:creationId xmlns:a16="http://schemas.microsoft.com/office/drawing/2014/main" id="{1ED63EC6-008E-45C1-9F04-CC723E1FF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39" y="2544425"/>
            <a:ext cx="4689881" cy="325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FF4EF9-D867-4A00-B061-181D663E6E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6962" y="2544425"/>
            <a:ext cx="6440848" cy="707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860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C5BCC-3AF3-479C-8935-4567889077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STARLINK-24</a:t>
            </a:r>
          </a:p>
        </p:txBody>
      </p:sp>
      <p:pic>
        <p:nvPicPr>
          <p:cNvPr id="2050" name="Picture 2" descr="A internet via satélite da Starlink, de Elon Musk, começa a funcionar na  Inglaterra - Época Negócios | Empresa">
            <a:extLst>
              <a:ext uri="{FF2B5EF4-FFF2-40B4-BE49-F238E27FC236}">
                <a16:creationId xmlns:a16="http://schemas.microsoft.com/office/drawing/2014/main" id="{1ED63EC6-008E-45C1-9F04-CC723E1FF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39" y="2544425"/>
            <a:ext cx="4689881" cy="3252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2FF29DC-0584-4205-B8BD-DA88DC4296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4606" y="2507354"/>
            <a:ext cx="6440848" cy="97992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699F9C7-0719-4ACA-86FB-AC62B187E38A}"/>
              </a:ext>
            </a:extLst>
          </p:cNvPr>
          <p:cNvSpPr txBox="1"/>
          <p:nvPr/>
        </p:nvSpPr>
        <p:spPr>
          <a:xfrm>
            <a:off x="6833287" y="3616090"/>
            <a:ext cx="411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Excentricidade</a:t>
            </a:r>
            <a:r>
              <a:rPr lang="en-US" dirty="0"/>
              <a:t> = 0.0001787</a:t>
            </a:r>
          </a:p>
          <a:p>
            <a:endParaRPr lang="en-US" dirty="0"/>
          </a:p>
          <a:p>
            <a:r>
              <a:rPr lang="en-US" b="1" dirty="0" err="1"/>
              <a:t>Anomalia</a:t>
            </a:r>
            <a:r>
              <a:rPr lang="en-US" b="1" dirty="0"/>
              <a:t> </a:t>
            </a:r>
            <a:r>
              <a:rPr lang="en-US" b="1" dirty="0" err="1"/>
              <a:t>Média</a:t>
            </a:r>
            <a:r>
              <a:rPr lang="en-US" b="1" dirty="0"/>
              <a:t> (</a:t>
            </a:r>
            <a:r>
              <a:rPr lang="en-US" b="1" baseline="30000" dirty="0"/>
              <a:t>o</a:t>
            </a:r>
            <a:r>
              <a:rPr lang="en-US" b="1" dirty="0"/>
              <a:t>) </a:t>
            </a:r>
            <a:r>
              <a:rPr lang="en-US" dirty="0"/>
              <a:t>= 266.5633</a:t>
            </a:r>
            <a:r>
              <a:rPr lang="en-US" baseline="30000" dirty="0"/>
              <a:t>o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86376ED-C341-42C7-912E-B6E8052B79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856" y="4787666"/>
            <a:ext cx="5458348" cy="124798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4DC7F2B4-0F18-4909-9631-528217901551}"/>
              </a:ext>
            </a:extLst>
          </p:cNvPr>
          <p:cNvSpPr/>
          <p:nvPr/>
        </p:nvSpPr>
        <p:spPr>
          <a:xfrm>
            <a:off x="7920681" y="5152768"/>
            <a:ext cx="3027406" cy="28420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643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02A14-D866-4F3F-9084-0D6931BA3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OCTAVE</a:t>
            </a:r>
          </a:p>
        </p:txBody>
      </p:sp>
      <p:pic>
        <p:nvPicPr>
          <p:cNvPr id="3074" name="Picture 2" descr="Octave | APSC Student Software Site">
            <a:extLst>
              <a:ext uri="{FF2B5EF4-FFF2-40B4-BE49-F238E27FC236}">
                <a16:creationId xmlns:a16="http://schemas.microsoft.com/office/drawing/2014/main" id="{1DE661B0-63FA-4AF9-940D-C04AEC9EA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871" y="3157119"/>
            <a:ext cx="4155475" cy="1745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Octave Online · Cloud IDE compatible with MATLAB">
            <a:extLst>
              <a:ext uri="{FF2B5EF4-FFF2-40B4-BE49-F238E27FC236}">
                <a16:creationId xmlns:a16="http://schemas.microsoft.com/office/drawing/2014/main" id="{A0FC56E7-7001-4AB5-9501-2E1DC97581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4151" y="3615430"/>
            <a:ext cx="5486400" cy="828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Octave Online (@OctaveOnline) | Twitter">
            <a:extLst>
              <a:ext uri="{FF2B5EF4-FFF2-40B4-BE49-F238E27FC236}">
                <a16:creationId xmlns:a16="http://schemas.microsoft.com/office/drawing/2014/main" id="{27C43694-41C9-46BF-AB55-C0A65FB00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3238" y="3511000"/>
            <a:ext cx="1037533" cy="1037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7988606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4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EC7016"/>
      </a:accent1>
      <a:accent2>
        <a:srgbClr val="F8931D"/>
      </a:accent2>
      <a:accent3>
        <a:srgbClr val="CE8D3E"/>
      </a:accent3>
      <a:accent4>
        <a:srgbClr val="E64823"/>
      </a:accent4>
      <a:accent5>
        <a:srgbClr val="FFCA08"/>
      </a:accent5>
      <a:accent6>
        <a:srgbClr val="9C6A6A"/>
      </a:accent6>
      <a:hlink>
        <a:srgbClr val="2998E3"/>
      </a:hlink>
      <a:folHlink>
        <a:srgbClr val="7F723D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Override1.xml><?xml version="1.0" encoding="utf-8"?>
<a:themeOverride xmlns:a="http://schemas.openxmlformats.org/drawingml/2006/main">
  <a:clrScheme name="Custom 41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36826"/>
    </a:accent1>
    <a:accent2>
      <a:srgbClr val="FB8E09"/>
    </a:accent2>
    <a:accent3>
      <a:srgbClr val="D48B32"/>
    </a:accent3>
    <a:accent4>
      <a:srgbClr val="E64823"/>
    </a:accent4>
    <a:accent5>
      <a:srgbClr val="FFCA08"/>
    </a:accent5>
    <a:accent6>
      <a:srgbClr val="AF695B"/>
    </a:accent6>
    <a:hlink>
      <a:srgbClr val="2998E3"/>
    </a:hlink>
    <a:folHlink>
      <a:srgbClr val="7F723D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F5B1FD9-3BB6-4DA9-A089-3B68C2323D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638A3B04-B0F3-4C12-A722-52B5CF6D972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47A963-53E0-44AF-AF13-963FE676C68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{D8B0BC4D-B0D1-42FE-A2B2-E41A38BB06A8}tf33845126_win32</Template>
  <TotalTime>38</TotalTime>
  <Words>76</Words>
  <Application>Microsoft Office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Bookman Old Style</vt:lpstr>
      <vt:lpstr>Calibri</vt:lpstr>
      <vt:lpstr>Franklin Gothic Book</vt:lpstr>
      <vt:lpstr>1_RetrospectVTI</vt:lpstr>
      <vt:lpstr>Atividade 1 - Anomalias</vt:lpstr>
      <vt:lpstr>CELESTRAK</vt:lpstr>
      <vt:lpstr>ANOMALIAS</vt:lpstr>
      <vt:lpstr>STARLINK-24</vt:lpstr>
      <vt:lpstr>STARLINK-24</vt:lpstr>
      <vt:lpstr>OCTAVE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Atividade 1 - Anomalias</dc:title>
  <dc:creator>Lucas Moura de Almeida</dc:creator>
  <cp:lastModifiedBy>Lucas Moura de Almeida</cp:lastModifiedBy>
  <cp:revision>15</cp:revision>
  <dcterms:created xsi:type="dcterms:W3CDTF">2021-10-10T18:33:33Z</dcterms:created>
  <dcterms:modified xsi:type="dcterms:W3CDTF">2021-10-10T19:12:02Z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